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9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0382DA8-909F-46CB-9B5D-44FBE6785FE3}" type="datetimeFigureOut">
              <a:rPr lang="en-US" smtClean="0"/>
              <a:pPr/>
              <a:t>9/24/2013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BAF3DF3-5EAE-4F62-8DF1-87585AA05F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382DA8-909F-46CB-9B5D-44FBE6785FE3}"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F3DF3-5EAE-4F62-8DF1-87585AA05F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382DA8-909F-46CB-9B5D-44FBE6785FE3}"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F3DF3-5EAE-4F62-8DF1-87585AA05F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0382DA8-909F-46CB-9B5D-44FBE6785FE3}" type="datetimeFigureOut">
              <a:rPr lang="en-US" smtClean="0"/>
              <a:pPr/>
              <a:t>9/24/2013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BAF3DF3-5EAE-4F62-8DF1-87585AA05F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0382DA8-909F-46CB-9B5D-44FBE6785FE3}" type="datetimeFigureOut">
              <a:rPr lang="en-US" smtClean="0"/>
              <a:pPr/>
              <a:t>9/24/2013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BAF3DF3-5EAE-4F62-8DF1-87585AA05F83}"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0382DA8-909F-46CB-9B5D-44FBE6785FE3}" type="datetimeFigureOut">
              <a:rPr lang="en-US" smtClean="0"/>
              <a:pPr/>
              <a:t>9/24/2013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BAF3DF3-5EAE-4F62-8DF1-87585AA05F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0382DA8-909F-46CB-9B5D-44FBE6785FE3}" type="datetimeFigureOut">
              <a:rPr lang="en-US" smtClean="0"/>
              <a:pPr/>
              <a:t>9/24/2013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BAF3DF3-5EAE-4F62-8DF1-87585AA05F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382DA8-909F-46CB-9B5D-44FBE6785FE3}" type="datetimeFigureOut">
              <a:rPr lang="en-US" smtClean="0"/>
              <a:pPr/>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F3DF3-5EAE-4F62-8DF1-87585AA05F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0382DA8-909F-46CB-9B5D-44FBE6785FE3}" type="datetimeFigureOut">
              <a:rPr lang="en-US" smtClean="0"/>
              <a:pPr/>
              <a:t>9/24/2013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BAF3DF3-5EAE-4F62-8DF1-87585AA05F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0382DA8-909F-46CB-9B5D-44FBE6785FE3}" type="datetimeFigureOut">
              <a:rPr lang="en-US" smtClean="0"/>
              <a:pPr/>
              <a:t>9/24/2013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BAF3DF3-5EAE-4F62-8DF1-87585AA05F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0382DA8-909F-46CB-9B5D-44FBE6785FE3}" type="datetimeFigureOut">
              <a:rPr lang="en-US" smtClean="0"/>
              <a:pPr/>
              <a:t>9/24/2013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BAF3DF3-5EAE-4F62-8DF1-87585AA05F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0382DA8-909F-46CB-9B5D-44FBE6785FE3}" type="datetimeFigureOut">
              <a:rPr lang="en-US" smtClean="0"/>
              <a:pPr/>
              <a:t>9/24/2013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BAF3DF3-5EAE-4F62-8DF1-87585AA05F8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gomyclass.com/geology10/files/lecshare1/html/images/slides/slide51full.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gomyclass.com/geology10/files/lecshare1/html/images/slides/slide52full.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hyperlink" Target="http://www.classzone.com/books/earth_science/terc/content/visualizations/es0904/es0904page01.cf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um=1&amp;hl=en&amp;sa=N&amp;biw=819&amp;bih=490&amp;tbm=isch&amp;tbnid=kznQBnOG-O_JVM:&amp;imgrefurl=http://sites.google.com/site/mrbrennanssciencepage/6th-grade-earth-science-units/continental-drift-plate-tectonics&amp;docid=TAQo5Qp_NHFb7M&amp;imgurl=http://www.phschool.com/atschool/phsciexp/internet_activity/images/cfd-1014_deepocean.jpg&amp;w=400&amp;h=244&amp;ei=-R5OUPuMPIPK9gS92ID4CA&amp;zoom=1&amp;iact=hc&amp;vpx=323&amp;vpy=184&amp;dur=2159&amp;hovh=175&amp;hovw=288&amp;tx=136&amp;ty=122&amp;sig=113729164465944421623&amp;page=3&amp;tbnh=119&amp;tbnw=195&amp;start=15&amp;ndsp=9&amp;ved=1t:429,r:7,s:15,i:15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Plate Tectonics</a:t>
            </a:r>
            <a:endParaRPr lang="en-US" dirty="0"/>
          </a:p>
        </p:txBody>
      </p:sp>
      <p:sp>
        <p:nvSpPr>
          <p:cNvPr id="3" name="Subtitle 2"/>
          <p:cNvSpPr>
            <a:spLocks noGrp="1"/>
          </p:cNvSpPr>
          <p:nvPr>
            <p:ph type="subTitle" idx="1"/>
          </p:nvPr>
        </p:nvSpPr>
        <p:spPr/>
        <p:txBody>
          <a:bodyPr/>
          <a:lstStyle/>
          <a:p>
            <a:r>
              <a:rPr lang="en-US" dirty="0" smtClean="0"/>
              <a:t>How do the plates move?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 y="-762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Convergent</a:t>
            </a:r>
            <a:r>
              <a:rPr kumimoji="0" lang="en-US" sz="4200" b="0" i="0" u="none" strike="noStrike" kern="1200" cap="none" spc="0" normalizeH="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Boundary</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pic>
        <p:nvPicPr>
          <p:cNvPr id="3" name="Picture 2" descr="http://gomyclass.com/geology10/files/lecshare1/html/images/slides/slide51.jpg">
            <a:hlinkClick r:id="rId2"/>
          </p:cNvPr>
          <p:cNvPicPr/>
          <p:nvPr/>
        </p:nvPicPr>
        <p:blipFill>
          <a:blip r:embed="rId3" cstate="print"/>
          <a:srcRect/>
          <a:stretch>
            <a:fillRect/>
          </a:stretch>
        </p:blipFill>
        <p:spPr bwMode="auto">
          <a:xfrm>
            <a:off x="1066800" y="1295400"/>
            <a:ext cx="6781800" cy="5105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4800600" cy="5388008"/>
          </a:xfrm>
        </p:spPr>
        <p:txBody>
          <a:bodyPr>
            <a:normAutofit/>
          </a:bodyPr>
          <a:lstStyle/>
          <a:p>
            <a:r>
              <a:rPr lang="en-US" sz="3200" dirty="0" smtClean="0"/>
              <a:t>Where two plates slide past each other</a:t>
            </a:r>
          </a:p>
          <a:p>
            <a:pPr lvl="0"/>
            <a:r>
              <a:rPr lang="en-US" sz="3200" dirty="0" smtClean="0"/>
              <a:t>Crust is neither created nor destroyed</a:t>
            </a:r>
          </a:p>
          <a:p>
            <a:pPr lvl="0"/>
            <a:r>
              <a:rPr lang="en-US" sz="3200" dirty="0" smtClean="0"/>
              <a:t>Earthquakes occur frequently along this type of boundary</a:t>
            </a:r>
          </a:p>
          <a:p>
            <a:pPr lvl="0"/>
            <a:endParaRPr lang="en-US" sz="3200" dirty="0"/>
          </a:p>
        </p:txBody>
      </p:sp>
      <p:sp>
        <p:nvSpPr>
          <p:cNvPr id="4" name="Title 1"/>
          <p:cNvSpPr txBox="1">
            <a:spLocks/>
          </p:cNvSpPr>
          <p:nvPr/>
        </p:nvSpPr>
        <p:spPr>
          <a:xfrm>
            <a:off x="-76200" y="-762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Transform</a:t>
            </a:r>
            <a:r>
              <a:rPr kumimoji="0" lang="en-US" sz="4200" b="0" i="0" u="none" strike="noStrike" kern="1200" cap="none" spc="0" normalizeH="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Boundary</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pic>
        <p:nvPicPr>
          <p:cNvPr id="21506" name="Picture 2" descr="https://encrypted-tbn2.gstatic.com/images?q=tbn:ANd9GcTkbV0ySLIVMqia8SOyRRSLyGQeofDTU8C4ob95OE2QOS3146pM"/>
          <p:cNvPicPr>
            <a:picLocks noChangeAspect="1" noChangeArrowheads="1"/>
          </p:cNvPicPr>
          <p:nvPr/>
        </p:nvPicPr>
        <p:blipFill>
          <a:blip r:embed="rId2" cstate="print"/>
          <a:srcRect/>
          <a:stretch>
            <a:fillRect/>
          </a:stretch>
        </p:blipFill>
        <p:spPr bwMode="auto">
          <a:xfrm>
            <a:off x="5257800" y="2286000"/>
            <a:ext cx="3649327" cy="2209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 y="-762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Transform</a:t>
            </a:r>
            <a:r>
              <a:rPr kumimoji="0" lang="en-US" sz="4200" b="0" i="0" u="none" strike="noStrike" kern="1200" cap="none" spc="0" normalizeH="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Boundary</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pic>
        <p:nvPicPr>
          <p:cNvPr id="3" name="Picture 2" descr="http://gomyclass.com/geology10/files/lecshare1/html/images/slides/slide52.jpg">
            <a:hlinkClick r:id="rId2"/>
          </p:cNvPr>
          <p:cNvPicPr/>
          <p:nvPr/>
        </p:nvPicPr>
        <p:blipFill>
          <a:blip r:embed="rId3" cstate="print"/>
          <a:srcRect/>
          <a:stretch>
            <a:fillRect/>
          </a:stretch>
        </p:blipFill>
        <p:spPr bwMode="auto">
          <a:xfrm>
            <a:off x="1219200" y="1447800"/>
            <a:ext cx="6858000" cy="491744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99032"/>
          </a:xfrm>
        </p:spPr>
        <p:txBody>
          <a:bodyPr/>
          <a:lstStyle/>
          <a:p>
            <a:r>
              <a:rPr lang="en-US" dirty="0" smtClean="0"/>
              <a:t>Changes in Landforms</a:t>
            </a:r>
            <a:endParaRPr lang="en-US" dirty="0"/>
          </a:p>
        </p:txBody>
      </p:sp>
      <p:sp>
        <p:nvSpPr>
          <p:cNvPr id="3" name="Content Placeholder 2"/>
          <p:cNvSpPr>
            <a:spLocks noGrp="1"/>
          </p:cNvSpPr>
          <p:nvPr>
            <p:ph idx="1"/>
          </p:nvPr>
        </p:nvSpPr>
        <p:spPr>
          <a:xfrm>
            <a:off x="457200" y="1143000"/>
            <a:ext cx="4495800" cy="5311808"/>
          </a:xfrm>
        </p:spPr>
        <p:txBody>
          <a:bodyPr>
            <a:normAutofit lnSpcReduction="10000"/>
          </a:bodyPr>
          <a:lstStyle/>
          <a:p>
            <a:r>
              <a:rPr lang="en-US" sz="3200" dirty="0" smtClean="0"/>
              <a:t>Plates move at very slow rates – from about 1 to 10 centimeters per year</a:t>
            </a:r>
          </a:p>
          <a:p>
            <a:r>
              <a:rPr lang="en-US" sz="3200" dirty="0" smtClean="0"/>
              <a:t>At one time the continents were joined together in one large landmass that was called Pangaea </a:t>
            </a:r>
          </a:p>
          <a:p>
            <a:endParaRPr lang="en-US" dirty="0"/>
          </a:p>
        </p:txBody>
      </p:sp>
      <p:pic>
        <p:nvPicPr>
          <p:cNvPr id="27650" name="Picture 2" descr="https://encrypted-tbn1.google.com/images?q=tbn:ANd9GcTydILGB6cbwc173DwuK9sF7sDClaCsP9LSzFQwT82z9rd1p4a4"/>
          <p:cNvPicPr>
            <a:picLocks noChangeAspect="1" noChangeArrowheads="1"/>
          </p:cNvPicPr>
          <p:nvPr/>
        </p:nvPicPr>
        <p:blipFill>
          <a:blip r:embed="rId2" cstate="print"/>
          <a:srcRect/>
          <a:stretch>
            <a:fillRect/>
          </a:stretch>
        </p:blipFill>
        <p:spPr bwMode="auto">
          <a:xfrm>
            <a:off x="5105400" y="1219200"/>
            <a:ext cx="3822514" cy="4495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99032"/>
          </a:xfrm>
        </p:spPr>
        <p:txBody>
          <a:bodyPr/>
          <a:lstStyle/>
          <a:p>
            <a:r>
              <a:rPr lang="en-US" dirty="0" smtClean="0"/>
              <a:t>Changes in Landforms</a:t>
            </a:r>
            <a:endParaRPr lang="en-US" dirty="0"/>
          </a:p>
        </p:txBody>
      </p:sp>
      <p:sp>
        <p:nvSpPr>
          <p:cNvPr id="3" name="Content Placeholder 2"/>
          <p:cNvSpPr>
            <a:spLocks noGrp="1"/>
          </p:cNvSpPr>
          <p:nvPr>
            <p:ph idx="1"/>
          </p:nvPr>
        </p:nvSpPr>
        <p:spPr>
          <a:xfrm>
            <a:off x="4267200" y="1143000"/>
            <a:ext cx="4876800" cy="5311808"/>
          </a:xfrm>
        </p:spPr>
        <p:txBody>
          <a:bodyPr>
            <a:normAutofit fontScale="85000" lnSpcReduction="20000"/>
          </a:bodyPr>
          <a:lstStyle/>
          <a:p>
            <a:r>
              <a:rPr lang="en-US" sz="3200" dirty="0" smtClean="0"/>
              <a:t>As the plates continued to move and split apart, oceans were formed, landmasses  collided and split apart until the Earth’s landmasses came to be in the positions they are now</a:t>
            </a:r>
          </a:p>
          <a:p>
            <a:r>
              <a:rPr lang="en-US" sz="3200" dirty="0" smtClean="0"/>
              <a:t>Evidence of these collisions and splits comes from fossils, landform shape, and rock structures, and climate change</a:t>
            </a:r>
          </a:p>
          <a:p>
            <a:endParaRPr lang="en-US" dirty="0"/>
          </a:p>
        </p:txBody>
      </p:sp>
      <p:pic>
        <p:nvPicPr>
          <p:cNvPr id="26626" name="Picture 2" descr="https://encrypted-tbn2.google.com/images?q=tbn:ANd9GcSjihyqNJnuokAJHd0HXc3OrliBOnmYQNXt3F8T170J5GWR-7yCsg"/>
          <p:cNvPicPr>
            <a:picLocks noChangeAspect="1" noChangeArrowheads="1"/>
          </p:cNvPicPr>
          <p:nvPr/>
        </p:nvPicPr>
        <p:blipFill>
          <a:blip r:embed="rId2" cstate="print"/>
          <a:srcRect/>
          <a:stretch>
            <a:fillRect/>
          </a:stretch>
        </p:blipFill>
        <p:spPr bwMode="auto">
          <a:xfrm>
            <a:off x="228600" y="2209800"/>
            <a:ext cx="3997374" cy="2438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99032"/>
          </a:xfrm>
        </p:spPr>
        <p:txBody>
          <a:bodyPr/>
          <a:lstStyle/>
          <a:p>
            <a:r>
              <a:rPr lang="en-US" dirty="0" smtClean="0"/>
              <a:t>Changes in Landforms</a:t>
            </a:r>
            <a:endParaRPr lang="en-US" dirty="0"/>
          </a:p>
        </p:txBody>
      </p:sp>
      <p:sp>
        <p:nvSpPr>
          <p:cNvPr id="3" name="Content Placeholder 2"/>
          <p:cNvSpPr>
            <a:spLocks noGrp="1"/>
          </p:cNvSpPr>
          <p:nvPr>
            <p:ph idx="1"/>
          </p:nvPr>
        </p:nvSpPr>
        <p:spPr>
          <a:xfrm>
            <a:off x="457200" y="1143000"/>
            <a:ext cx="8229600" cy="5311808"/>
          </a:xfrm>
        </p:spPr>
        <p:txBody>
          <a:bodyPr>
            <a:normAutofit/>
          </a:bodyPr>
          <a:lstStyle/>
          <a:p>
            <a:r>
              <a:rPr lang="en-US" sz="3200" dirty="0" smtClean="0"/>
              <a:t>Landmass changes can occur at hot spots within </a:t>
            </a:r>
            <a:r>
              <a:rPr lang="en-US" sz="3200" dirty="0" err="1" smtClean="0"/>
              <a:t>lithospheric</a:t>
            </a:r>
            <a:r>
              <a:rPr lang="en-US" sz="3200" dirty="0" smtClean="0"/>
              <a:t> plates (example: Hawaiian Islands)</a:t>
            </a:r>
          </a:p>
          <a:p>
            <a:pPr lvl="1"/>
            <a:r>
              <a:rPr lang="en-US" sz="2800" dirty="0" smtClean="0"/>
              <a:t>Hot spot – where heated rock rises in plumes from the mantle</a:t>
            </a:r>
          </a:p>
          <a:p>
            <a:pPr>
              <a:buNone/>
            </a:pPr>
            <a:endParaRPr lang="en-US" dirty="0"/>
          </a:p>
        </p:txBody>
      </p:sp>
      <p:pic>
        <p:nvPicPr>
          <p:cNvPr id="25602" name="Picture 2" descr="https://encrypted-tbn0.google.com/images?q=tbn:ANd9GcS4YoG97vo8HNisYa4LbUAat48D5AFO0lby0owtJ-0pCbz0OQtS"/>
          <p:cNvPicPr>
            <a:picLocks noChangeAspect="1" noChangeArrowheads="1"/>
          </p:cNvPicPr>
          <p:nvPr/>
        </p:nvPicPr>
        <p:blipFill>
          <a:blip r:embed="rId2" cstate="print"/>
          <a:srcRect/>
          <a:stretch>
            <a:fillRect/>
          </a:stretch>
        </p:blipFill>
        <p:spPr bwMode="auto">
          <a:xfrm>
            <a:off x="4876800" y="3733800"/>
            <a:ext cx="3733800" cy="2858413"/>
          </a:xfrm>
          <a:prstGeom prst="rect">
            <a:avLst/>
          </a:prstGeom>
          <a:noFill/>
        </p:spPr>
      </p:pic>
      <p:pic>
        <p:nvPicPr>
          <p:cNvPr id="25604" name="Picture 4" descr="https://encrypted-tbn2.google.com/images?q=tbn:ANd9GcTKSwET_OTaG0OkqpYvC4cuevJqmhgcjWDrRUGBXIX3m2k_3caEeQ"/>
          <p:cNvPicPr>
            <a:picLocks noChangeAspect="1" noChangeArrowheads="1"/>
          </p:cNvPicPr>
          <p:nvPr/>
        </p:nvPicPr>
        <p:blipFill>
          <a:blip r:embed="rId3" cstate="print"/>
          <a:srcRect/>
          <a:stretch>
            <a:fillRect/>
          </a:stretch>
        </p:blipFill>
        <p:spPr bwMode="auto">
          <a:xfrm>
            <a:off x="914400" y="3657600"/>
            <a:ext cx="3581400" cy="3011301"/>
          </a:xfrm>
          <a:prstGeom prst="rect">
            <a:avLst/>
          </a:prstGeom>
          <a:noFill/>
        </p:spPr>
      </p:pic>
      <p:sp>
        <p:nvSpPr>
          <p:cNvPr id="6" name="Rectangle 5"/>
          <p:cNvSpPr/>
          <p:nvPr/>
        </p:nvSpPr>
        <p:spPr>
          <a:xfrm>
            <a:off x="6477000" y="2286000"/>
            <a:ext cx="1219200" cy="253916"/>
          </a:xfrm>
          <a:prstGeom prst="rect">
            <a:avLst/>
          </a:prstGeom>
        </p:spPr>
        <p:txBody>
          <a:bodyPr wrap="square">
            <a:spAutoFit/>
          </a:bodyPr>
          <a:lstStyle/>
          <a:p>
            <a:r>
              <a:rPr lang="en-US" sz="1050" dirty="0" smtClean="0">
                <a:hlinkClick r:id="rId4"/>
              </a:rPr>
              <a:t>Animation</a:t>
            </a:r>
            <a:endParaRPr lang="en-US" sz="105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99032"/>
          </a:xfrm>
        </p:spPr>
        <p:txBody>
          <a:bodyPr/>
          <a:lstStyle/>
          <a:p>
            <a:r>
              <a:rPr lang="en-US" dirty="0" smtClean="0"/>
              <a:t>Changes in Landforms</a:t>
            </a:r>
            <a:endParaRPr lang="en-US" dirty="0"/>
          </a:p>
        </p:txBody>
      </p:sp>
      <p:sp>
        <p:nvSpPr>
          <p:cNvPr id="3" name="Content Placeholder 2"/>
          <p:cNvSpPr>
            <a:spLocks noGrp="1"/>
          </p:cNvSpPr>
          <p:nvPr>
            <p:ph idx="1"/>
          </p:nvPr>
        </p:nvSpPr>
        <p:spPr>
          <a:xfrm>
            <a:off x="457200" y="1143000"/>
            <a:ext cx="8229600" cy="5311808"/>
          </a:xfrm>
        </p:spPr>
        <p:txBody>
          <a:bodyPr>
            <a:normAutofit/>
          </a:bodyPr>
          <a:lstStyle/>
          <a:p>
            <a:r>
              <a:rPr lang="en-US" sz="3200" dirty="0" smtClean="0"/>
              <a:t>Earth’s landmasses will continue to move and change during the geologic time of the future.</a:t>
            </a:r>
          </a:p>
          <a:p>
            <a:endParaRPr lang="en-US" dirty="0"/>
          </a:p>
        </p:txBody>
      </p:sp>
      <p:pic>
        <p:nvPicPr>
          <p:cNvPr id="28674" name="Picture 2" descr="https://encrypted-tbn2.google.com/images?q=tbn:ANd9GcT3sNXFoHrat3vn1ZE3yVHsn6JO-ajm8XUqmIob6GEPlQgw0oyWYw"/>
          <p:cNvPicPr>
            <a:picLocks noChangeAspect="1" noChangeArrowheads="1"/>
          </p:cNvPicPr>
          <p:nvPr/>
        </p:nvPicPr>
        <p:blipFill>
          <a:blip r:embed="rId2" cstate="print"/>
          <a:srcRect/>
          <a:stretch>
            <a:fillRect/>
          </a:stretch>
        </p:blipFill>
        <p:spPr bwMode="auto">
          <a:xfrm>
            <a:off x="1219200" y="2895600"/>
            <a:ext cx="6553200" cy="363582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229600" cy="1399032"/>
          </a:xfrm>
        </p:spPr>
        <p:txBody>
          <a:bodyPr/>
          <a:lstStyle/>
          <a:p>
            <a:r>
              <a:rPr lang="en-US" dirty="0" smtClean="0"/>
              <a:t>Mapping the Sea Floor</a:t>
            </a:r>
            <a:endParaRPr lang="en-US" dirty="0"/>
          </a:p>
        </p:txBody>
      </p:sp>
      <p:sp>
        <p:nvSpPr>
          <p:cNvPr id="3" name="Content Placeholder 2"/>
          <p:cNvSpPr>
            <a:spLocks noGrp="1"/>
          </p:cNvSpPr>
          <p:nvPr>
            <p:ph idx="1"/>
          </p:nvPr>
        </p:nvSpPr>
        <p:spPr>
          <a:xfrm>
            <a:off x="228600" y="1143000"/>
            <a:ext cx="5029200" cy="5486400"/>
          </a:xfrm>
        </p:spPr>
        <p:txBody>
          <a:bodyPr>
            <a:normAutofit lnSpcReduction="10000"/>
          </a:bodyPr>
          <a:lstStyle/>
          <a:p>
            <a:r>
              <a:rPr lang="en-US" dirty="0" smtClean="0"/>
              <a:t>Mapping of the sea floor provided evidence to build the theory of plate tectonics.</a:t>
            </a:r>
          </a:p>
          <a:p>
            <a:r>
              <a:rPr lang="en-US" dirty="0" smtClean="0"/>
              <a:t>Scientists expected the sea floor to be smooth and level, but instead found huge underwater mountain ranges called mid-ocean ridges.</a:t>
            </a:r>
          </a:p>
        </p:txBody>
      </p:sp>
      <p:pic>
        <p:nvPicPr>
          <p:cNvPr id="4" name="il_fi" descr="http://clasticdetritus.files.wordpress.com/2008/02/sss10_caribbean.gif"/>
          <p:cNvPicPr/>
          <p:nvPr/>
        </p:nvPicPr>
        <p:blipFill>
          <a:blip r:embed="rId2" cstate="print"/>
          <a:srcRect/>
          <a:stretch>
            <a:fillRect/>
          </a:stretch>
        </p:blipFill>
        <p:spPr bwMode="auto">
          <a:xfrm>
            <a:off x="5105400" y="2286000"/>
            <a:ext cx="3810000" cy="267716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88008"/>
          </a:xfrm>
        </p:spPr>
        <p:txBody>
          <a:bodyPr/>
          <a:lstStyle/>
          <a:p>
            <a:r>
              <a:rPr lang="en-US" dirty="0" smtClean="0"/>
              <a:t>Scientists learned that the mid-ocean ridges form along cracks in the crust where molten rock rises, cools, and forms new oceanic crust.</a:t>
            </a:r>
            <a:endParaRPr lang="en-US" dirty="0"/>
          </a:p>
        </p:txBody>
      </p:sp>
      <p:sp>
        <p:nvSpPr>
          <p:cNvPr id="4" name="Title 1"/>
          <p:cNvSpPr txBox="1">
            <a:spLocks/>
          </p:cNvSpPr>
          <p:nvPr/>
        </p:nvSpPr>
        <p:spPr>
          <a:xfrm>
            <a:off x="-76200" y="-762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Mapping the Sea Floor</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pic>
        <p:nvPicPr>
          <p:cNvPr id="5" name="rg_hi" descr="https://encrypted-tbn0.google.com/images?q=tbn:ANd9GcR5Zyn6E2FKfR3Ry5KY6vFCOlPylo9pbuonUcxP06CbSEzpblja">
            <a:hlinkClick r:id="rId2"/>
          </p:cNvPr>
          <p:cNvPicPr/>
          <p:nvPr/>
        </p:nvPicPr>
        <p:blipFill>
          <a:blip r:embed="rId3" cstate="print"/>
          <a:srcRect/>
          <a:stretch>
            <a:fillRect/>
          </a:stretch>
        </p:blipFill>
        <p:spPr bwMode="auto">
          <a:xfrm>
            <a:off x="1600200" y="3124200"/>
            <a:ext cx="6019800" cy="3352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88008"/>
          </a:xfrm>
        </p:spPr>
        <p:txBody>
          <a:bodyPr/>
          <a:lstStyle/>
          <a:p>
            <a:r>
              <a:rPr lang="en-US" dirty="0" smtClean="0"/>
              <a:t>The age of the sea floor provided further evidence. The oldest part of the sea floor is only 160 to 180 million years old, while the continental crust is much older (up to 4 billion years old). This confirmed that the ocean floor is constantly forming and moving away from the mid-ocean ridges like a conveyor belt.</a:t>
            </a:r>
            <a:endParaRPr lang="en-US" dirty="0"/>
          </a:p>
        </p:txBody>
      </p:sp>
      <p:sp>
        <p:nvSpPr>
          <p:cNvPr id="4" name="Title 1"/>
          <p:cNvSpPr txBox="1">
            <a:spLocks/>
          </p:cNvSpPr>
          <p:nvPr/>
        </p:nvSpPr>
        <p:spPr>
          <a:xfrm>
            <a:off x="-76200" y="-762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Mapping the Sea Floor</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4800600" cy="5388008"/>
          </a:xfrm>
        </p:spPr>
        <p:txBody>
          <a:bodyPr/>
          <a:lstStyle/>
          <a:p>
            <a:r>
              <a:rPr lang="en-US" dirty="0" smtClean="0"/>
              <a:t>Scientists also found huge trenches where dense ocean crust is sinking into the </a:t>
            </a:r>
            <a:r>
              <a:rPr lang="en-US" dirty="0" err="1" smtClean="0"/>
              <a:t>asthenosphere</a:t>
            </a:r>
            <a:r>
              <a:rPr lang="en-US" dirty="0" smtClean="0"/>
              <a:t>. </a:t>
            </a:r>
          </a:p>
          <a:p>
            <a:r>
              <a:rPr lang="en-US" dirty="0" smtClean="0"/>
              <a:t>Old crust is being destroyed at the same rate that new crust is forming, so the Earth stays the same size.</a:t>
            </a:r>
            <a:endParaRPr lang="en-US" dirty="0"/>
          </a:p>
        </p:txBody>
      </p:sp>
      <p:sp>
        <p:nvSpPr>
          <p:cNvPr id="4" name="Title 1"/>
          <p:cNvSpPr txBox="1">
            <a:spLocks/>
          </p:cNvSpPr>
          <p:nvPr/>
        </p:nvSpPr>
        <p:spPr>
          <a:xfrm>
            <a:off x="-76200" y="-762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Mapping the Sea Floor</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pic>
        <p:nvPicPr>
          <p:cNvPr id="1026" name="Picture 2" descr="http://upload.wikimedia.org/wikipedia/commons/thumb/e/e2/Atlantic-trench.JPG/300px-Atlantic-trench.JPG"/>
          <p:cNvPicPr>
            <a:picLocks noChangeAspect="1" noChangeArrowheads="1"/>
          </p:cNvPicPr>
          <p:nvPr/>
        </p:nvPicPr>
        <p:blipFill>
          <a:blip r:embed="rId2" cstate="print"/>
          <a:srcRect/>
          <a:stretch>
            <a:fillRect/>
          </a:stretch>
        </p:blipFill>
        <p:spPr bwMode="auto">
          <a:xfrm>
            <a:off x="4876800" y="1981200"/>
            <a:ext cx="4076700" cy="292163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286000"/>
            <a:ext cx="67818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Types of Boundaries</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4800600" cy="5388008"/>
          </a:xfrm>
        </p:spPr>
        <p:txBody>
          <a:bodyPr>
            <a:normAutofit/>
          </a:bodyPr>
          <a:lstStyle/>
          <a:p>
            <a:pPr lvl="0"/>
            <a:r>
              <a:rPr lang="en-US" sz="3200" dirty="0" smtClean="0"/>
              <a:t>Where two plates are moving apart</a:t>
            </a:r>
          </a:p>
          <a:p>
            <a:pPr lvl="0"/>
            <a:r>
              <a:rPr lang="en-US" sz="3200" dirty="0" smtClean="0"/>
              <a:t>Most located along mid-ocean </a:t>
            </a:r>
            <a:r>
              <a:rPr lang="en-US" sz="3200" dirty="0" smtClean="0"/>
              <a:t>ridges </a:t>
            </a:r>
            <a:r>
              <a:rPr lang="en-US" sz="3200" dirty="0" smtClean="0"/>
              <a:t>(sea-floor spreading)</a:t>
            </a:r>
          </a:p>
          <a:p>
            <a:pPr lvl="0"/>
            <a:r>
              <a:rPr lang="en-US" sz="3200" dirty="0" smtClean="0"/>
              <a:t>New crust forms because magma pushes up and hardens between separating plates</a:t>
            </a:r>
            <a:endParaRPr lang="en-US" sz="3200" dirty="0"/>
          </a:p>
        </p:txBody>
      </p:sp>
      <p:sp>
        <p:nvSpPr>
          <p:cNvPr id="4" name="Title 1"/>
          <p:cNvSpPr txBox="1">
            <a:spLocks/>
          </p:cNvSpPr>
          <p:nvPr/>
        </p:nvSpPr>
        <p:spPr>
          <a:xfrm>
            <a:off x="-76200" y="-762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Divergent</a:t>
            </a:r>
            <a:r>
              <a:rPr kumimoji="0" lang="en-US" sz="4200" b="0" i="0" u="none" strike="noStrike" kern="1200" cap="none" spc="0" normalizeH="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Boundary</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pic>
        <p:nvPicPr>
          <p:cNvPr id="19458" name="Picture 2" descr="https://encrypted-tbn2.google.com/images?q=tbn:ANd9GcTYlI3z8AI1I8YlmjEAU5Ob3KvZOxtx5qAUmlAtykOohMKIohBGog"/>
          <p:cNvPicPr>
            <a:picLocks noChangeAspect="1" noChangeArrowheads="1"/>
          </p:cNvPicPr>
          <p:nvPr/>
        </p:nvPicPr>
        <p:blipFill>
          <a:blip r:embed="rId2" cstate="print"/>
          <a:srcRect/>
          <a:stretch>
            <a:fillRect/>
          </a:stretch>
        </p:blipFill>
        <p:spPr bwMode="auto">
          <a:xfrm>
            <a:off x="5257800" y="1981200"/>
            <a:ext cx="3700240" cy="3352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 y="-762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Divergent</a:t>
            </a:r>
            <a:r>
              <a:rPr kumimoji="0" lang="en-US" sz="4200" b="0" i="0" u="none" strike="noStrike" kern="1200" cap="none" spc="0" normalizeH="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Boundary</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pic>
        <p:nvPicPr>
          <p:cNvPr id="6" name="Picture 5" descr="http://gomyclass.com/geology10/files/lecshare1/html/images/slides/slide50full.jpg"/>
          <p:cNvPicPr/>
          <p:nvPr/>
        </p:nvPicPr>
        <p:blipFill>
          <a:blip r:embed="rId2" cstate="print"/>
          <a:srcRect/>
          <a:stretch>
            <a:fillRect/>
          </a:stretch>
        </p:blipFill>
        <p:spPr bwMode="auto">
          <a:xfrm>
            <a:off x="1295400" y="1371600"/>
            <a:ext cx="6629400" cy="4876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4800600" cy="5791200"/>
          </a:xfrm>
        </p:spPr>
        <p:txBody>
          <a:bodyPr>
            <a:normAutofit fontScale="85000" lnSpcReduction="20000"/>
          </a:bodyPr>
          <a:lstStyle/>
          <a:p>
            <a:r>
              <a:rPr lang="en-US" sz="3200" dirty="0" smtClean="0"/>
              <a:t>Where two plates come together and collide</a:t>
            </a:r>
          </a:p>
          <a:p>
            <a:pPr lvl="0"/>
            <a:r>
              <a:rPr lang="en-US" sz="3200" dirty="0" smtClean="0"/>
              <a:t>Activity depends upon the types of crust that meet;</a:t>
            </a:r>
          </a:p>
          <a:p>
            <a:r>
              <a:rPr lang="en-US" sz="3200" dirty="0" smtClean="0"/>
              <a:t>If a more dense oceanic plate slides under a less dense continental plate or another oceanic plate, there is a </a:t>
            </a:r>
            <a:r>
              <a:rPr lang="en-US" sz="3200" i="1" dirty="0" err="1" smtClean="0"/>
              <a:t>subduction</a:t>
            </a:r>
            <a:r>
              <a:rPr lang="en-US" sz="3200" i="1" dirty="0" smtClean="0"/>
              <a:t> zone</a:t>
            </a:r>
            <a:r>
              <a:rPr lang="en-US" sz="3200" dirty="0" smtClean="0"/>
              <a:t>, and some crust is destroyed</a:t>
            </a:r>
          </a:p>
          <a:p>
            <a:r>
              <a:rPr lang="en-US" sz="3200" dirty="0" smtClean="0"/>
              <a:t>If two continental plates converge, both plates buckle and push up into mountain ranges</a:t>
            </a:r>
          </a:p>
        </p:txBody>
      </p:sp>
      <p:sp>
        <p:nvSpPr>
          <p:cNvPr id="4" name="Title 1"/>
          <p:cNvSpPr txBox="1">
            <a:spLocks/>
          </p:cNvSpPr>
          <p:nvPr/>
        </p:nvSpPr>
        <p:spPr>
          <a:xfrm>
            <a:off x="0" y="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Convergent</a:t>
            </a:r>
            <a:r>
              <a:rPr kumimoji="0" lang="en-US" sz="4200" b="0" i="0" u="none" strike="noStrike" kern="1200" cap="none" spc="0" normalizeH="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Boundary</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pic>
        <p:nvPicPr>
          <p:cNvPr id="23556" name="Picture 4" descr="https://encrypted-tbn0.gstatic.com/images?q=tbn:ANd9GcTJwf17fs3sMp2P6B0enKdWp29D92sBY7TbPm3NvLEznIXh35F37w"/>
          <p:cNvPicPr>
            <a:picLocks noChangeAspect="1" noChangeArrowheads="1"/>
          </p:cNvPicPr>
          <p:nvPr/>
        </p:nvPicPr>
        <p:blipFill>
          <a:blip r:embed="rId2" cstate="print"/>
          <a:srcRect/>
          <a:stretch>
            <a:fillRect/>
          </a:stretch>
        </p:blipFill>
        <p:spPr bwMode="auto">
          <a:xfrm>
            <a:off x="5410200" y="1981200"/>
            <a:ext cx="3532048" cy="3200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303</TotalTime>
  <Words>450</Words>
  <Application>Microsoft Office PowerPoint</Application>
  <PresentationFormat>On-screen Show (4:3)</PresentationFormat>
  <Paragraphs>41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Verve</vt:lpstr>
      <vt:lpstr>Plate Tectonics</vt:lpstr>
      <vt:lpstr>Mapping the Sea Floor</vt:lpstr>
      <vt:lpstr>Slide 3</vt:lpstr>
      <vt:lpstr>Slide 4</vt:lpstr>
      <vt:lpstr>Slide 5</vt:lpstr>
      <vt:lpstr>Slide 6</vt:lpstr>
      <vt:lpstr>Slide 7</vt:lpstr>
      <vt:lpstr>Slide 8</vt:lpstr>
      <vt:lpstr>Slide 9</vt:lpstr>
      <vt:lpstr>Slide 10</vt:lpstr>
      <vt:lpstr>Slide 11</vt:lpstr>
      <vt:lpstr>Slide 12</vt:lpstr>
      <vt:lpstr>Changes in Landforms</vt:lpstr>
      <vt:lpstr>Changes in Landforms</vt:lpstr>
      <vt:lpstr>Changes in Landforms</vt:lpstr>
      <vt:lpstr>Changes in Landforms</vt:lpstr>
    </vt:vector>
  </TitlesOfParts>
  <Company>Spartanburg School District 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 Tectonics</dc:title>
  <dc:creator>Laura Simpkins</dc:creator>
  <cp:lastModifiedBy>Laura Simpkins</cp:lastModifiedBy>
  <cp:revision>4</cp:revision>
  <dcterms:created xsi:type="dcterms:W3CDTF">2012-09-11T16:59:02Z</dcterms:created>
  <dcterms:modified xsi:type="dcterms:W3CDTF">2013-09-24T19:30:32Z</dcterms:modified>
</cp:coreProperties>
</file>